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 Slab"/>
      <p:regular r:id="rId27"/>
      <p:bold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Comfortaa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Slab-bold.fntdata"/><Relationship Id="rId27" Type="http://schemas.openxmlformats.org/officeDocument/2006/relationships/font" Target="fonts/RobotoSlab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Comfortaa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Comfortaa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d1fe9c7c6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d1fe9c7c6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d1fe9c7c6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3d1fe9c7c6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d1fe9c7c6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d1fe9c7c6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d1fe9c7c6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d1fe9c7c6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d025d03f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d025d03f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cd747b62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cd747b62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d025d03f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d025d03f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c431efc2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c431efc2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d025d03f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d025d03f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cd747b62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cd747b62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cd747b62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cd747b62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d1fe9c7c6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d1fe9c7c6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dff863664e13c4b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dff863664e13c4b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cd747b62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cd747b62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cd747b62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cd747b62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c431efe6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c431efe6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d1fe9c7c6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3d1fe9c7c6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d1fe9c7c6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d1fe9c7c6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d1fe9c7c6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d1fe9c7c6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d1fe9c7c6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d1fe9c7c6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jp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Relationship Id="rId6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Relationship Id="rId7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jp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J.P Morgan Go-Green Race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Arshvir, Jude, Manik, Murray, Nifemi and Sarah</a:t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050" y="0"/>
            <a:ext cx="7429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50" y="3645075"/>
            <a:ext cx="1361402" cy="1361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30"/>
            <a:ext cx="9144000" cy="5052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4572000" y="522366"/>
            <a:ext cx="4369500" cy="3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20">
                <a:latin typeface="Comfortaa"/>
                <a:ea typeface="Comfortaa"/>
                <a:cs typeface="Comfortaa"/>
                <a:sym typeface="Comfortaa"/>
              </a:rPr>
              <a:t>Our Recycling Bin Initiative</a:t>
            </a:r>
            <a:endParaRPr sz="382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82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" sz="1900">
                <a:latin typeface="Comfortaa"/>
                <a:ea typeface="Comfortaa"/>
                <a:cs typeface="Comfortaa"/>
                <a:sym typeface="Comfortaa"/>
              </a:rPr>
              <a:t>Educating, engaging and forward thinking</a:t>
            </a:r>
            <a:r>
              <a:rPr lang="en" sz="3820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382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52" y="188231"/>
            <a:ext cx="3575351" cy="4767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1275" y="0"/>
            <a:ext cx="742725" cy="74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274600" y="16670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 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9393"/>
            <a:ext cx="9144001" cy="440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2009" y="0"/>
            <a:ext cx="742950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600" y="0"/>
            <a:ext cx="5137251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4600" y="2571750"/>
            <a:ext cx="5059401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 rotWithShape="1">
          <a:blip r:embed="rId5">
            <a:alphaModFix/>
          </a:blip>
          <a:srcRect b="0" l="26035" r="0" t="0"/>
          <a:stretch/>
        </p:blipFill>
        <p:spPr>
          <a:xfrm>
            <a:off x="0" y="0"/>
            <a:ext cx="40846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26626" y="0"/>
            <a:ext cx="742950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Animation Example</a:t>
            </a:r>
            <a:endParaRPr/>
          </a:p>
        </p:txBody>
      </p:sp>
      <p:pic>
        <p:nvPicPr>
          <p:cNvPr id="182" name="Google Shape;182;p29"/>
          <p:cNvPicPr preferRelativeResize="0"/>
          <p:nvPr/>
        </p:nvPicPr>
        <p:blipFill rotWithShape="1">
          <a:blip r:embed="rId3">
            <a:alphaModFix/>
          </a:blip>
          <a:srcRect b="30025" l="0" r="26128" t="0"/>
          <a:stretch/>
        </p:blipFill>
        <p:spPr>
          <a:xfrm>
            <a:off x="945600" y="1041650"/>
            <a:ext cx="7698552" cy="41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CODE</a:t>
            </a: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9433"/>
            <a:ext cx="2711175" cy="320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676" y="1373112"/>
            <a:ext cx="2282226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7326" y="2341862"/>
            <a:ext cx="2779200" cy="275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6275" y="0"/>
            <a:ext cx="2597725" cy="29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1050" y="0"/>
            <a:ext cx="742950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idx="1" type="body"/>
          </p:nvPr>
        </p:nvSpPr>
        <p:spPr>
          <a:xfrm>
            <a:off x="143953" y="1121873"/>
            <a:ext cx="8021100" cy="382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5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550"/>
              <a:t>Ultrasound scanner - £60 </a:t>
            </a:r>
            <a:endParaRPr sz="5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rPr lang="en" sz="100"/>
              <a:t> Mount </a:t>
            </a:r>
            <a:endParaRPr sz="100"/>
          </a:p>
        </p:txBody>
      </p:sp>
      <p:sp>
        <p:nvSpPr>
          <p:cNvPr id="198" name="Google Shape;198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Rough Budgeting</a:t>
            </a:r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900" y="2121925"/>
            <a:ext cx="1080724" cy="89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4825" y="2827879"/>
            <a:ext cx="925099" cy="89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7000" y="1276025"/>
            <a:ext cx="1080726" cy="8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/>
        </p:nvSpPr>
        <p:spPr>
          <a:xfrm>
            <a:off x="5277475" y="2263950"/>
            <a:ext cx="1814100" cy="60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</a:t>
            </a:r>
            <a:r>
              <a:rPr lang="en"/>
              <a:t>price-£1950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left- £18,050</a:t>
            </a:r>
            <a:endParaRPr/>
          </a:p>
        </p:txBody>
      </p:sp>
      <p:sp>
        <p:nvSpPr>
          <p:cNvPr id="203" name="Google Shape;203;p31"/>
          <p:cNvSpPr txBox="1"/>
          <p:nvPr/>
        </p:nvSpPr>
        <p:spPr>
          <a:xfrm>
            <a:off x="311700" y="3265500"/>
            <a:ext cx="20148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- £96</a:t>
            </a:r>
            <a:endParaRPr/>
          </a:p>
        </p:txBody>
      </p:sp>
      <p:sp>
        <p:nvSpPr>
          <p:cNvPr id="204" name="Google Shape;204;p31"/>
          <p:cNvSpPr txBox="1"/>
          <p:nvPr/>
        </p:nvSpPr>
        <p:spPr>
          <a:xfrm>
            <a:off x="311700" y="2349075"/>
            <a:ext cx="13263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- £72</a:t>
            </a:r>
            <a:endParaRPr/>
          </a:p>
        </p:txBody>
      </p:sp>
      <p:sp>
        <p:nvSpPr>
          <p:cNvPr id="205" name="Google Shape;205;p31"/>
          <p:cNvSpPr txBox="1"/>
          <p:nvPr/>
        </p:nvSpPr>
        <p:spPr>
          <a:xfrm>
            <a:off x="238250" y="1432650"/>
            <a:ext cx="2284500" cy="3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Weighted scale -£1728</a:t>
            </a: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9853" y="0"/>
            <a:ext cx="674147" cy="674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idea is to create a system in which employees can compete against one another through recycling, running, cycling and walking.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idea that we have is the Go-Green race, where employees on each floor of both JP Morgan buildings </a:t>
            </a:r>
            <a:r>
              <a:rPr lang="en"/>
              <a:t>recycle</a:t>
            </a:r>
            <a:r>
              <a:rPr lang="en"/>
              <a:t> correctly and gain points for doing so and employees can trade points for more snacks.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These points will be displayed on a Go-Green app, an extended web page of an already used J.P. website and possibly displayed on the TVs on each </a:t>
            </a:r>
            <a:r>
              <a:rPr lang="en"/>
              <a:t>floor and the floor with the most points at the end of the year will win a prize</a:t>
            </a:r>
            <a:r>
              <a:rPr lang="en"/>
              <a:t>.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050" y="0"/>
            <a:ext cx="742950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Phase?</a:t>
            </a: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853" y="0"/>
            <a:ext cx="674147" cy="674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&amp; Conclusion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87900" y="103229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b="1" lang="en" sz="1700">
                <a:solidFill>
                  <a:srgbClr val="FFFFFF"/>
                </a:solidFill>
                <a:highlight>
                  <a:schemeClr val="lt1"/>
                </a:highlight>
              </a:rPr>
              <a:t>Does our project meet the 5 objectives?</a:t>
            </a:r>
            <a:endParaRPr b="1" sz="1700">
              <a:solidFill>
                <a:srgbClr val="FFFFFF"/>
              </a:solidFill>
              <a:highlight>
                <a:schemeClr val="lt1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b="1" lang="en" sz="1700">
                <a:solidFill>
                  <a:srgbClr val="FFFFFF"/>
                </a:solidFill>
                <a:highlight>
                  <a:schemeClr val="lt1"/>
                </a:highlight>
              </a:rPr>
              <a:t>How does it tie in with the JP Morgan values and the environmental aims?</a:t>
            </a:r>
            <a:endParaRPr b="1" sz="1700">
              <a:solidFill>
                <a:srgbClr val="FFFFFF"/>
              </a:solidFill>
              <a:highlight>
                <a:schemeClr val="lt1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b="1" lang="en" sz="1700">
                <a:solidFill>
                  <a:srgbClr val="FFFFFF"/>
                </a:solidFill>
                <a:highlight>
                  <a:schemeClr val="lt1"/>
                </a:highlight>
              </a:rPr>
              <a:t>Social responsibility within the company</a:t>
            </a:r>
            <a:endParaRPr b="1" sz="1700">
              <a:solidFill>
                <a:srgbClr val="FFFFFF"/>
              </a:solidFill>
              <a:highlight>
                <a:schemeClr val="lt1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b="1" lang="en" sz="1700">
                <a:solidFill>
                  <a:srgbClr val="FFFFFF"/>
                </a:solidFill>
                <a:highlight>
                  <a:schemeClr val="lt1"/>
                </a:highlight>
              </a:rPr>
              <a:t>Q&amp;A </a:t>
            </a:r>
            <a:endParaRPr b="1" sz="1700">
              <a:solidFill>
                <a:srgbClr val="FFFFFF"/>
              </a:solidFill>
              <a:highlight>
                <a:schemeClr val="lt1"/>
              </a:highlight>
            </a:endParaRPr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050" y="0"/>
            <a:ext cx="7429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6600" y="3209425"/>
            <a:ext cx="1768998" cy="1769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688" y="252933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GoGreen App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25" y="742950"/>
            <a:ext cx="8604648" cy="4394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1061" y="0"/>
            <a:ext cx="742950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Leaderboard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050" y="0"/>
            <a:ext cx="7429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25" y="1489825"/>
            <a:ext cx="9066377" cy="359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050" y="0"/>
            <a:ext cx="7429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Leaderboard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050" y="0"/>
            <a:ext cx="7429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25" y="1489825"/>
            <a:ext cx="9066377" cy="359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050" y="0"/>
            <a:ext cx="7429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